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34"/>
  </p:notesMasterIdLst>
  <p:handoutMasterIdLst>
    <p:handoutMasterId r:id="rId35"/>
  </p:handoutMasterIdLst>
  <p:sldIdLst>
    <p:sldId id="270" r:id="rId2"/>
    <p:sldId id="424" r:id="rId3"/>
    <p:sldId id="484" r:id="rId4"/>
    <p:sldId id="485" r:id="rId5"/>
    <p:sldId id="422" r:id="rId6"/>
    <p:sldId id="441" r:id="rId7"/>
    <p:sldId id="488" r:id="rId8"/>
    <p:sldId id="487" r:id="rId9"/>
    <p:sldId id="489" r:id="rId10"/>
    <p:sldId id="490" r:id="rId11"/>
    <p:sldId id="491" r:id="rId12"/>
    <p:sldId id="492" r:id="rId13"/>
    <p:sldId id="493" r:id="rId14"/>
    <p:sldId id="460" r:id="rId15"/>
    <p:sldId id="394" r:id="rId16"/>
    <p:sldId id="505" r:id="rId17"/>
    <p:sldId id="411" r:id="rId18"/>
    <p:sldId id="449" r:id="rId19"/>
    <p:sldId id="455" r:id="rId20"/>
    <p:sldId id="456" r:id="rId21"/>
    <p:sldId id="458" r:id="rId22"/>
    <p:sldId id="447" r:id="rId23"/>
    <p:sldId id="494" r:id="rId24"/>
    <p:sldId id="421" r:id="rId25"/>
    <p:sldId id="496" r:id="rId26"/>
    <p:sldId id="497" r:id="rId27"/>
    <p:sldId id="499" r:id="rId28"/>
    <p:sldId id="500" r:id="rId29"/>
    <p:sldId id="495" r:id="rId30"/>
    <p:sldId id="498" r:id="rId31"/>
    <p:sldId id="501" r:id="rId32"/>
    <p:sldId id="420" r:id="rId33"/>
  </p:sldIdLst>
  <p:sldSz cx="9144000" cy="6858000" type="screen4x3"/>
  <p:notesSz cx="6669088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0033"/>
    <a:srgbClr val="50002A"/>
    <a:srgbClr val="810043"/>
    <a:srgbClr val="870043"/>
    <a:srgbClr val="990033"/>
    <a:srgbClr val="FF00FF"/>
    <a:srgbClr val="CC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9" autoAdjust="0"/>
    <p:restoredTop sz="97179" autoAdjust="0"/>
  </p:normalViewPr>
  <p:slideViewPr>
    <p:cSldViewPr>
      <p:cViewPr varScale="1">
        <p:scale>
          <a:sx n="102" d="100"/>
          <a:sy n="102" d="100"/>
        </p:scale>
        <p:origin x="-4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50" d="100"/>
          <a:sy n="50" d="100"/>
        </p:scale>
        <p:origin x="-1302" y="594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4992946-2052-4A1D-9BE2-D71D9907B9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3CA2F-E77B-49F8-817E-C79296741A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A1CA1-3C83-40FF-BE16-EBB50CCB100A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143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z="10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A1BD6-34CE-4723-A3DB-037020B0E0F1}" type="slidenum">
              <a:rPr lang="nl-NL" smtClean="0"/>
              <a:pPr/>
              <a:t>15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3CA2F-E77B-49F8-817E-C79296741A6D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21CFD-EE04-4459-B8C5-3BD8C85CB1B4}" type="slidenum">
              <a:rPr lang="nl-NL"/>
              <a:pPr/>
              <a:t>17</a:t>
            </a:fld>
            <a:endParaRPr lang="nl-NL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A1BD6-34CE-4723-A3DB-037020B0E0F1}" type="slidenum">
              <a:rPr lang="nl-NL" smtClean="0"/>
              <a:pPr/>
              <a:t>18</a:t>
            </a:fld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A1BD6-34CE-4723-A3DB-037020B0E0F1}" type="slidenum">
              <a:rPr lang="nl-NL" smtClean="0"/>
              <a:pPr/>
              <a:t>19</a:t>
            </a:fld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A1BD6-34CE-4723-A3DB-037020B0E0F1}" type="slidenum">
              <a:rPr lang="nl-NL" smtClean="0"/>
              <a:pPr/>
              <a:t>20</a:t>
            </a:fld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dirty="0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A1BD6-34CE-4723-A3DB-037020B0E0F1}" type="slidenum">
              <a:rPr lang="nl-NL" smtClean="0"/>
              <a:pPr/>
              <a:t>21</a:t>
            </a:fld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dirty="0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ECA684-D1A8-4397-957A-12B8FAEAA1B1}" type="slidenum">
              <a:rPr lang="nl-NL" smtClean="0"/>
              <a:pPr>
                <a:defRPr/>
              </a:pPr>
              <a:t>23</a:t>
            </a:fld>
            <a:endParaRPr 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53799-BCD7-4FB4-BA7C-1E041369E5BC}" type="slidenum">
              <a:rPr lang="nl-NL" smtClean="0"/>
              <a:pPr>
                <a:defRPr/>
              </a:pPr>
              <a:t>28</a:t>
            </a:fld>
            <a:endParaRPr 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dirty="0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ECA684-D1A8-4397-957A-12B8FAEAA1B1}" type="slidenum">
              <a:rPr lang="nl-NL" smtClean="0"/>
              <a:pPr>
                <a:defRPr/>
              </a:pPr>
              <a:t>29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B1460-B239-4599-AF49-E1CAD38EE852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732E1-6EED-4951-B3BF-983818C9FF65}" type="slidenum">
              <a:rPr lang="nl-NL" smtClean="0"/>
              <a:pPr/>
              <a:t>32</a:t>
            </a:fld>
            <a:endParaRPr lang="nl-NL" smtClean="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6CCA-B057-48EF-BDD2-9172CA46B70F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Tijdelijke aanduiding voor dianummer 3"/>
          <p:cNvSpPr txBox="1">
            <a:spLocks noGrp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88C3C318-C3B5-420E-BA3E-95F1E30790EB}" type="slidenum">
              <a:rPr lang="nl-NL" sz="1200"/>
              <a:pPr algn="r"/>
              <a:t>4</a:t>
            </a:fld>
            <a:endParaRPr lang="nl-N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3556" name="Tijdelijke aanduiding voor dianummer 3"/>
          <p:cNvSpPr txBox="1">
            <a:spLocks noGrp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DE6F055-7D70-476F-9BFF-29A30CDB929C}" type="slidenum">
              <a:rPr lang="nl-NL" sz="1200"/>
              <a:pPr algn="r"/>
              <a:t>6</a:t>
            </a:fld>
            <a:endParaRPr lang="nl-N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dirty="0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5C398-D4F5-49D6-8867-1AF9B0DC2A0A}" type="slidenum">
              <a:rPr lang="nl-NL" smtClean="0"/>
              <a:pPr/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99990-C403-4EE7-B3C2-457F9C30D34D}" type="slidenum">
              <a:rPr lang="nl-NL" smtClean="0"/>
              <a:pPr/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smtClean="0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4BA322-370B-44B8-BE56-70A15E9D7EEC}" type="slidenum">
              <a:rPr lang="nl-NL" smtClean="0"/>
              <a:pPr>
                <a:defRPr/>
              </a:pPr>
              <a:t>10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A1BD6-34CE-4723-A3DB-037020B0E0F1}" type="slidenum">
              <a:rPr lang="nl-NL" smtClean="0"/>
              <a:pPr/>
              <a:t>14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 smtClean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hlink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196752"/>
            <a:ext cx="8820472" cy="122448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3800" b="1" dirty="0" smtClean="0">
                <a:solidFill>
                  <a:srgbClr val="870043"/>
                </a:solidFill>
              </a:rPr>
              <a:t>Challenges for sport facilities </a:t>
            </a:r>
            <a:br>
              <a:rPr lang="en-GB" sz="3800" b="1" dirty="0" smtClean="0">
                <a:solidFill>
                  <a:srgbClr val="870043"/>
                </a:solidFill>
              </a:rPr>
            </a:br>
            <a:r>
              <a:rPr lang="en-GB" sz="3800" b="1" dirty="0" smtClean="0">
                <a:solidFill>
                  <a:srgbClr val="870043"/>
                </a:solidFill>
              </a:rPr>
              <a:t>in the Netherlands</a:t>
            </a:r>
          </a:p>
        </p:txBody>
      </p:sp>
      <p:sp>
        <p:nvSpPr>
          <p:cNvPr id="2051" name="Rectangle 1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2492896"/>
            <a:ext cx="6400800" cy="2570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endParaRPr lang="nl-NL" sz="2400" dirty="0" smtClean="0"/>
          </a:p>
          <a:p>
            <a:pPr algn="l">
              <a:lnSpc>
                <a:spcPct val="90000"/>
              </a:lnSpc>
            </a:pPr>
            <a:r>
              <a:rPr lang="nl-NL" sz="2400" dirty="0" smtClean="0">
                <a:solidFill>
                  <a:srgbClr val="660033"/>
                </a:solidFill>
              </a:rPr>
              <a:t>IDAN conference</a:t>
            </a:r>
          </a:p>
          <a:p>
            <a:pPr algn="l">
              <a:lnSpc>
                <a:spcPct val="90000"/>
              </a:lnSpc>
            </a:pPr>
            <a:r>
              <a:rPr lang="nl-NL" sz="2400" dirty="0" err="1" smtClean="0">
                <a:solidFill>
                  <a:srgbClr val="660033"/>
                </a:solidFill>
              </a:rPr>
              <a:t>Vejen</a:t>
            </a:r>
            <a:r>
              <a:rPr lang="nl-NL" sz="2400" dirty="0" smtClean="0">
                <a:solidFill>
                  <a:srgbClr val="660033"/>
                </a:solidFill>
              </a:rPr>
              <a:t>, </a:t>
            </a:r>
            <a:r>
              <a:rPr lang="nl-NL" sz="2400" dirty="0" err="1" smtClean="0">
                <a:solidFill>
                  <a:srgbClr val="660033"/>
                </a:solidFill>
              </a:rPr>
              <a:t>Denmark</a:t>
            </a:r>
            <a:endParaRPr lang="nl-NL" sz="2400" dirty="0" smtClean="0">
              <a:solidFill>
                <a:srgbClr val="660033"/>
              </a:solidFill>
            </a:endParaRPr>
          </a:p>
          <a:p>
            <a:pPr algn="l">
              <a:lnSpc>
                <a:spcPct val="90000"/>
              </a:lnSpc>
            </a:pPr>
            <a:endParaRPr lang="nl-NL" sz="2400" dirty="0" smtClean="0">
              <a:solidFill>
                <a:srgbClr val="660033"/>
              </a:solidFill>
            </a:endParaRPr>
          </a:p>
          <a:p>
            <a:pPr algn="l">
              <a:lnSpc>
                <a:spcPct val="90000"/>
              </a:lnSpc>
            </a:pPr>
            <a:r>
              <a:rPr lang="nl-NL" sz="2400" dirty="0" smtClean="0">
                <a:solidFill>
                  <a:srgbClr val="660033"/>
                </a:solidFill>
              </a:rPr>
              <a:t>26 May 2011</a:t>
            </a:r>
          </a:p>
          <a:p>
            <a:pPr algn="l">
              <a:lnSpc>
                <a:spcPct val="90000"/>
              </a:lnSpc>
            </a:pPr>
            <a:endParaRPr lang="nl-NL" sz="2400" dirty="0" smtClean="0">
              <a:solidFill>
                <a:srgbClr val="660033"/>
              </a:solidFill>
            </a:endParaRPr>
          </a:p>
          <a:p>
            <a:pPr algn="l">
              <a:lnSpc>
                <a:spcPct val="90000"/>
              </a:lnSpc>
            </a:pPr>
            <a:r>
              <a:rPr lang="nl-NL" sz="2400" b="1" dirty="0" smtClean="0">
                <a:solidFill>
                  <a:srgbClr val="660033"/>
                </a:solidFill>
              </a:rPr>
              <a:t>Remco Hoekman</a:t>
            </a:r>
          </a:p>
          <a:p>
            <a:pPr algn="l">
              <a:lnSpc>
                <a:spcPct val="90000"/>
              </a:lnSpc>
            </a:pPr>
            <a:r>
              <a:rPr lang="nl-NL" sz="2400" i="1" dirty="0" smtClean="0">
                <a:solidFill>
                  <a:srgbClr val="660033"/>
                </a:solidFill>
              </a:rPr>
              <a:t>Senior researcher</a:t>
            </a:r>
          </a:p>
          <a:p>
            <a:pPr algn="l">
              <a:lnSpc>
                <a:spcPct val="90000"/>
              </a:lnSpc>
            </a:pPr>
            <a:r>
              <a:rPr lang="nl-NL" sz="2400" dirty="0" smtClean="0">
                <a:solidFill>
                  <a:srgbClr val="660033"/>
                </a:solidFill>
              </a:rPr>
              <a:t>W.J.H. Mulier </a:t>
            </a:r>
            <a:r>
              <a:rPr lang="nl-NL" sz="2400" dirty="0" err="1" smtClean="0">
                <a:solidFill>
                  <a:srgbClr val="660033"/>
                </a:solidFill>
              </a:rPr>
              <a:t>Institute</a:t>
            </a:r>
            <a:endParaRPr lang="nl-NL" sz="2400" dirty="0" smtClean="0">
              <a:solidFill>
                <a:srgbClr val="660033"/>
              </a:solidFill>
            </a:endParaRPr>
          </a:p>
          <a:p>
            <a:pPr algn="l">
              <a:lnSpc>
                <a:spcPct val="90000"/>
              </a:lnSpc>
            </a:pPr>
            <a:r>
              <a:rPr lang="nl-NL" sz="2000" u="sng" dirty="0" err="1" smtClean="0">
                <a:solidFill>
                  <a:srgbClr val="660033"/>
                </a:solidFill>
              </a:rPr>
              <a:t>r.hoekman</a:t>
            </a:r>
            <a:r>
              <a:rPr lang="nl-NL" sz="2000" u="sng" dirty="0" smtClean="0">
                <a:solidFill>
                  <a:srgbClr val="660033"/>
                </a:solidFill>
              </a:rPr>
              <a:t>@</a:t>
            </a:r>
            <a:r>
              <a:rPr lang="nl-NL" sz="2000" u="sng" dirty="0" err="1" smtClean="0">
                <a:solidFill>
                  <a:srgbClr val="660033"/>
                </a:solidFill>
              </a:rPr>
              <a:t>mulierinstituut.nl</a:t>
            </a:r>
            <a:endParaRPr lang="nl-NL" sz="2000" u="sng" dirty="0" smtClean="0">
              <a:solidFill>
                <a:srgbClr val="660033"/>
              </a:solidFill>
            </a:endParaRPr>
          </a:p>
          <a:p>
            <a:pPr algn="l">
              <a:lnSpc>
                <a:spcPct val="90000"/>
              </a:lnSpc>
            </a:pPr>
            <a:endParaRPr lang="nl-NL" sz="2400" i="1" dirty="0" smtClean="0">
              <a:solidFill>
                <a:srgbClr val="660033"/>
              </a:solidFill>
            </a:endParaRPr>
          </a:p>
          <a:p>
            <a:pPr algn="l">
              <a:lnSpc>
                <a:spcPct val="90000"/>
              </a:lnSpc>
            </a:pPr>
            <a:endParaRPr lang="nl-NL" sz="2400" dirty="0" smtClean="0"/>
          </a:p>
        </p:txBody>
      </p:sp>
      <p:pic>
        <p:nvPicPr>
          <p:cNvPr id="2052" name="Picture 10" descr="Zelos_E3_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7950" y="4572000"/>
            <a:ext cx="28209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063" y="2705100"/>
            <a:ext cx="2420937" cy="3724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4" name="Picture 19" descr=" [ Klimhal Centraal ]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4750" y="2500313"/>
            <a:ext cx="2889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Sammy_Korir_verster_46632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2500313"/>
            <a:ext cx="31432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63" y="2500313"/>
            <a:ext cx="3214687" cy="2141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Cuts so far: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7188" y="2428875"/>
            <a:ext cx="8229600" cy="3705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nl-NL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nl-NL" smtClean="0"/>
              <a:t>	</a:t>
            </a:r>
          </a:p>
          <a:p>
            <a:pPr>
              <a:lnSpc>
                <a:spcPct val="90000"/>
              </a:lnSpc>
            </a:pPr>
            <a:endParaRPr lang="nl-NL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2492896"/>
            <a:ext cx="91630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Results:</a:t>
            </a:r>
            <a:br>
              <a:rPr lang="en-GB" sz="4000" b="1" dirty="0" smtClean="0">
                <a:solidFill>
                  <a:srgbClr val="870043"/>
                </a:solidFill>
              </a:rPr>
            </a:br>
            <a:r>
              <a:rPr lang="en-GB" sz="4000" b="1" dirty="0" smtClean="0">
                <a:solidFill>
                  <a:srgbClr val="870043"/>
                </a:solidFill>
              </a:rPr>
              <a:t>Financial crisis and municipalities</a:t>
            </a:r>
            <a:endParaRPr lang="en-GB" sz="4000" dirty="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565400"/>
            <a:ext cx="8229600" cy="429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Additional cuts (expected)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58% subsidies to sport clubs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50% prices for facility use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48% new facilities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38% renovation current facilities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35% sport for all projects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dirty="0" smtClean="0"/>
              <a:t>Less budget for sport (but ambitious)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endParaRPr lang="en-GB" sz="2400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i="1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341438"/>
            <a:ext cx="84455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Results:</a:t>
            </a:r>
            <a:br>
              <a:rPr lang="en-GB" sz="4000" b="1" dirty="0" smtClean="0">
                <a:solidFill>
                  <a:srgbClr val="870043"/>
                </a:solidFill>
              </a:rPr>
            </a:br>
            <a:r>
              <a:rPr lang="en-GB" sz="4000" b="1" dirty="0" smtClean="0">
                <a:solidFill>
                  <a:srgbClr val="870043"/>
                </a:solidFill>
              </a:rPr>
              <a:t>Sport in coalition agreements</a:t>
            </a:r>
            <a:endParaRPr lang="en-GB" sz="4000" dirty="0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571750"/>
            <a:ext cx="8569325" cy="3633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89% mentioned sport – 63% sport paragraph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Sport facilities most mentioned (77%)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Multifunctional use/ higher occupation rate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Privatise facilities as much as possible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Reconsider historical price system of facilities 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Enlarge tasks for sport clubs (preparing fields)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Shift to sport facilities and spaces for physical activity and recreation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Better co-operation between (physical) education and sport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i="1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268413"/>
            <a:ext cx="84455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Results:</a:t>
            </a:r>
            <a:br>
              <a:rPr lang="en-GB" sz="4000" b="1" dirty="0" smtClean="0">
                <a:solidFill>
                  <a:srgbClr val="870043"/>
                </a:solidFill>
              </a:rPr>
            </a:br>
            <a:r>
              <a:rPr lang="en-GB" sz="4000" b="1" dirty="0" smtClean="0">
                <a:solidFill>
                  <a:srgbClr val="870043"/>
                </a:solidFill>
              </a:rPr>
              <a:t>Sport in coalition agreements</a:t>
            </a:r>
            <a:endParaRPr lang="en-GB" sz="4000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636838"/>
            <a:ext cx="8569325" cy="3633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Exploit instrumental value: linked with other sectors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Co-operation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With sport clubs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Sport and education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Sport in the neighbourhood - nearby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Public/private co-operation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Less budget for sport 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Better use of facilities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Adjust subsidy and price system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3200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  <p:pic>
        <p:nvPicPr>
          <p:cNvPr id="12292" name="Picture 5" descr="samenwer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975" y="4076700"/>
            <a:ext cx="18510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ekst 6"/>
          <p:cNvSpPr>
            <a:spLocks noGrp="1"/>
          </p:cNvSpPr>
          <p:nvPr>
            <p:ph type="body" sz="half" idx="1"/>
          </p:nvPr>
        </p:nvSpPr>
        <p:spPr bwMode="auto">
          <a:xfrm>
            <a:off x="285750" y="2071688"/>
            <a:ext cx="8858250" cy="4786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lvl="2"/>
            <a:r>
              <a:rPr lang="en-GB" sz="3200" dirty="0" smtClean="0"/>
              <a:t>What kind of facilities are needed?</a:t>
            </a:r>
          </a:p>
          <a:p>
            <a:pPr marL="815975" lvl="3"/>
            <a:r>
              <a:rPr lang="en-GB" sz="2800" dirty="0" smtClean="0"/>
              <a:t>Development of facility use</a:t>
            </a:r>
          </a:p>
          <a:p>
            <a:pPr marL="358775" lvl="2"/>
            <a:r>
              <a:rPr lang="en-GB" sz="3200" dirty="0" smtClean="0"/>
              <a:t>Where to place new facilities?</a:t>
            </a:r>
          </a:p>
          <a:p>
            <a:pPr marL="815975" lvl="3"/>
            <a:r>
              <a:rPr lang="en-GB" sz="2800" dirty="0" smtClean="0"/>
              <a:t>Willingness to travel?</a:t>
            </a:r>
          </a:p>
          <a:p>
            <a:pPr marL="815975" lvl="3"/>
            <a:r>
              <a:rPr lang="en-GB" sz="2800" dirty="0" smtClean="0"/>
              <a:t>Distance barrier for sport participation?</a:t>
            </a:r>
          </a:p>
          <a:p>
            <a:pPr marL="358775" lvl="2"/>
            <a:r>
              <a:rPr lang="en-GB" sz="3200" dirty="0" smtClean="0"/>
              <a:t>How to fund and run facilities?</a:t>
            </a:r>
          </a:p>
          <a:p>
            <a:pPr marL="815975" lvl="3"/>
            <a:r>
              <a:rPr lang="en-GB" sz="2800" dirty="0" smtClean="0"/>
              <a:t>Co-operation with private sector?</a:t>
            </a:r>
          </a:p>
          <a:p>
            <a:pPr marL="815975" lvl="3"/>
            <a:r>
              <a:rPr lang="en-GB" sz="2800" dirty="0" smtClean="0"/>
              <a:t>Better occupation rates?</a:t>
            </a:r>
          </a:p>
          <a:p>
            <a:pPr marL="815975" lvl="3"/>
            <a:r>
              <a:rPr lang="en-GB" sz="2800" dirty="0" smtClean="0"/>
              <a:t>Adjust price system?</a:t>
            </a:r>
          </a:p>
          <a:p>
            <a:pPr marL="358775" lvl="2">
              <a:buNone/>
            </a:pPr>
            <a:endParaRPr lang="en-GB" sz="3200" dirty="0" smtClean="0"/>
          </a:p>
          <a:p>
            <a:pPr marL="358775" lvl="2"/>
            <a:endParaRPr lang="en-GB" sz="3200" dirty="0" smtClean="0"/>
          </a:p>
          <a:p>
            <a:pPr marL="358775" lvl="2">
              <a:buFontTx/>
              <a:buNone/>
            </a:pPr>
            <a:endParaRPr lang="en-GB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1285875"/>
            <a:ext cx="8229600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Facilitating sport</a:t>
            </a:r>
            <a:endParaRPr lang="en-GB" sz="4000" dirty="0" smtClean="0"/>
          </a:p>
        </p:txBody>
      </p:sp>
      <p:pic>
        <p:nvPicPr>
          <p:cNvPr id="4" name="Picture 6" descr="OV%20Rdam%20opening%201%20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357826"/>
            <a:ext cx="2915816" cy="215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ekst 6"/>
          <p:cNvSpPr>
            <a:spLocks noGrp="1"/>
          </p:cNvSpPr>
          <p:nvPr>
            <p:ph type="body" sz="half" idx="1"/>
          </p:nvPr>
        </p:nvSpPr>
        <p:spPr bwMode="auto">
          <a:xfrm>
            <a:off x="285750" y="2071688"/>
            <a:ext cx="8858250" cy="45005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lvl="2">
              <a:buFontTx/>
              <a:buNone/>
            </a:pPr>
            <a:endParaRPr lang="en-GB" dirty="0" smtClean="0"/>
          </a:p>
          <a:p>
            <a:pPr marL="358775" lvl="2">
              <a:buFontTx/>
              <a:buNone/>
            </a:pPr>
            <a:endParaRPr lang="en-GB" dirty="0" smtClean="0"/>
          </a:p>
          <a:p>
            <a:pPr marL="358775" lvl="2">
              <a:buFontTx/>
              <a:buNone/>
            </a:pPr>
            <a:r>
              <a:rPr lang="en-GB" dirty="0" smtClean="0"/>
              <a:t>		</a:t>
            </a:r>
          </a:p>
          <a:p>
            <a:pPr marL="358775" lvl="2">
              <a:buFontTx/>
              <a:buChar char="-"/>
            </a:pPr>
            <a:endParaRPr lang="en-GB" dirty="0" smtClean="0"/>
          </a:p>
          <a:p>
            <a:pPr marL="358775" lvl="2">
              <a:buFontTx/>
              <a:buNone/>
            </a:pPr>
            <a:endParaRPr lang="en-GB" dirty="0" smtClean="0"/>
          </a:p>
          <a:p>
            <a:pPr marL="358775" lvl="2">
              <a:buFontTx/>
              <a:buNone/>
            </a:pPr>
            <a:endParaRPr lang="en-GB" sz="4000" dirty="0" smtClean="0"/>
          </a:p>
          <a:p>
            <a:pPr marL="358775" lvl="2">
              <a:buFontTx/>
              <a:buNone/>
            </a:pPr>
            <a:endParaRPr lang="en-GB" dirty="0" smtClean="0"/>
          </a:p>
          <a:p>
            <a:pPr marL="358775" lvl="2">
              <a:buFontTx/>
              <a:buNone/>
            </a:pPr>
            <a:endParaRPr lang="en-GB" dirty="0" smtClean="0"/>
          </a:p>
          <a:p>
            <a:pPr marL="358775" lvl="2">
              <a:buFontTx/>
              <a:buNone/>
            </a:pPr>
            <a:endParaRPr lang="en-GB" dirty="0" smtClean="0"/>
          </a:p>
          <a:p>
            <a:pPr marL="358775" lvl="2">
              <a:buFontTx/>
              <a:buNone/>
            </a:pPr>
            <a:r>
              <a:rPr lang="en-GB" b="1" dirty="0" smtClean="0"/>
              <a:t>Public  road most used (29% of population)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1285875"/>
            <a:ext cx="8229600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Development facility use</a:t>
            </a:r>
            <a:endParaRPr lang="en-GB" sz="4000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1259632" y="578645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Bron: SCP (AVO 1995-2007)</a:t>
            </a:r>
            <a:endParaRPr lang="nl-NL" sz="2000" dirty="0"/>
          </a:p>
        </p:txBody>
      </p:sp>
      <p:sp>
        <p:nvSpPr>
          <p:cNvPr id="9" name="Tekstvak 8"/>
          <p:cNvSpPr txBox="1"/>
          <p:nvPr/>
        </p:nvSpPr>
        <p:spPr>
          <a:xfrm>
            <a:off x="971600" y="2060848"/>
            <a:ext cx="6593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/>
              <a:t>Facility</a:t>
            </a:r>
            <a:r>
              <a:rPr lang="nl-NL" b="1" dirty="0" smtClean="0"/>
              <a:t> </a:t>
            </a:r>
            <a:r>
              <a:rPr lang="nl-NL" b="1" dirty="0" err="1" smtClean="0"/>
              <a:t>use</a:t>
            </a:r>
            <a:r>
              <a:rPr lang="nl-NL" b="1" dirty="0" smtClean="0"/>
              <a:t> sport </a:t>
            </a:r>
            <a:r>
              <a:rPr lang="nl-NL" b="1" dirty="0" err="1" smtClean="0"/>
              <a:t>participants</a:t>
            </a:r>
            <a:r>
              <a:rPr lang="nl-NL" b="1" dirty="0" smtClean="0"/>
              <a:t> in </a:t>
            </a:r>
            <a:r>
              <a:rPr lang="nl-NL" b="1" dirty="0" err="1" smtClean="0"/>
              <a:t>cities</a:t>
            </a:r>
            <a:r>
              <a:rPr lang="nl-NL" b="1" dirty="0" smtClean="0"/>
              <a:t> 1995-2007</a:t>
            </a:r>
            <a:endParaRPr lang="nl-N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8868"/>
            <a:ext cx="8143931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512" y="548680"/>
            <a:ext cx="8062912" cy="9361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3200" b="1" dirty="0" smtClean="0">
                <a:solidFill>
                  <a:srgbClr val="870043"/>
                </a:solidFill>
              </a:rPr>
              <a:t>Facility use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288" y="2133600"/>
            <a:ext cx="7775575" cy="3744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l">
              <a:buFontTx/>
              <a:buChar char="•"/>
            </a:pPr>
            <a:endParaRPr lang="nl-NL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8390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5097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251520" y="627322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Source</a:t>
            </a:r>
            <a:r>
              <a:rPr lang="nl-NL" sz="1600" dirty="0" smtClean="0"/>
              <a:t>: SCP/CBS (AVO’07a), CBS Bevolkingsprognose (</a:t>
            </a:r>
            <a:r>
              <a:rPr lang="nl-NL" sz="1600" dirty="0" err="1" smtClean="0"/>
              <a:t>StatLine</a:t>
            </a:r>
            <a:r>
              <a:rPr lang="nl-NL" sz="1600" dirty="0" smtClean="0"/>
              <a:t>). </a:t>
            </a:r>
          </a:p>
          <a:p>
            <a:r>
              <a:rPr lang="nl-NL" sz="1600" dirty="0" err="1" smtClean="0"/>
              <a:t>See</a:t>
            </a:r>
            <a:r>
              <a:rPr lang="nl-NL" sz="1600" dirty="0" smtClean="0"/>
              <a:t> Hoekman e.a. in Rapportage Sport 2010: Sport een leven lang</a:t>
            </a:r>
            <a:endParaRPr lang="nl-NL" sz="1600" dirty="0"/>
          </a:p>
        </p:txBody>
      </p:sp>
      <p:sp>
        <p:nvSpPr>
          <p:cNvPr id="8" name="Tekstvak 7"/>
          <p:cNvSpPr txBox="1"/>
          <p:nvPr/>
        </p:nvSpPr>
        <p:spPr>
          <a:xfrm>
            <a:off x="179512" y="54868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Difference in number of sport participants per </a:t>
            </a:r>
            <a:r>
              <a:rPr lang="en-GB" sz="2000" b="1" dirty="0" err="1" smtClean="0"/>
              <a:t>facilitytype</a:t>
            </a:r>
            <a:r>
              <a:rPr lang="en-GB" sz="2000" b="1" dirty="0" smtClean="0"/>
              <a:t> between 2007 and 2028</a:t>
            </a:r>
            <a:endParaRPr lang="en-GB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ekst 6"/>
          <p:cNvSpPr>
            <a:spLocks noGrp="1"/>
          </p:cNvSpPr>
          <p:nvPr>
            <p:ph type="body" sz="half" idx="1"/>
          </p:nvPr>
        </p:nvSpPr>
        <p:spPr bwMode="auto">
          <a:xfrm>
            <a:off x="285750" y="2071688"/>
            <a:ext cx="8858250" cy="4786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lvl="2">
              <a:buFontTx/>
              <a:buNone/>
            </a:pPr>
            <a:endParaRPr lang="nl-NL" dirty="0" smtClean="0"/>
          </a:p>
          <a:p>
            <a:pPr marL="358775" lvl="2">
              <a:buFontTx/>
              <a:buNone/>
            </a:pPr>
            <a:endParaRPr lang="nl-NL" dirty="0" smtClean="0"/>
          </a:p>
          <a:p>
            <a:pPr marL="358775" lvl="2">
              <a:buFontTx/>
              <a:buNone/>
            </a:pPr>
            <a:r>
              <a:rPr lang="nl-NL" dirty="0" smtClean="0"/>
              <a:t>		</a:t>
            </a:r>
          </a:p>
          <a:p>
            <a:pPr marL="358775" lvl="2">
              <a:buFontTx/>
              <a:buChar char="-"/>
            </a:pPr>
            <a:endParaRPr lang="nl-NL" dirty="0" smtClean="0"/>
          </a:p>
          <a:p>
            <a:pPr marL="358775" lvl="2">
              <a:buFontTx/>
              <a:buNone/>
            </a:pPr>
            <a:endParaRPr lang="nl-NL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1285875"/>
            <a:ext cx="8229600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Theoretic model willingness to travel for sports</a:t>
            </a:r>
            <a:endParaRPr lang="en-GB" sz="4000" dirty="0" smtClean="0"/>
          </a:p>
        </p:txBody>
      </p:sp>
      <p:pic>
        <p:nvPicPr>
          <p:cNvPr id="7" name="Afbeelding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" y="2786058"/>
            <a:ext cx="871540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ekst 6"/>
          <p:cNvSpPr>
            <a:spLocks noGrp="1"/>
          </p:cNvSpPr>
          <p:nvPr>
            <p:ph type="body" sz="half" idx="1"/>
          </p:nvPr>
        </p:nvSpPr>
        <p:spPr bwMode="auto">
          <a:xfrm>
            <a:off x="285750" y="2071688"/>
            <a:ext cx="8858250" cy="4786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lvl="2">
              <a:buFontTx/>
              <a:buNone/>
            </a:pPr>
            <a:endParaRPr lang="nl-NL" dirty="0" smtClean="0"/>
          </a:p>
          <a:p>
            <a:pPr marL="358775" lvl="2">
              <a:buFontTx/>
              <a:buNone/>
            </a:pPr>
            <a:endParaRPr lang="nl-NL" dirty="0" smtClean="0"/>
          </a:p>
          <a:p>
            <a:pPr marL="358775" lvl="2">
              <a:buFontTx/>
              <a:buNone/>
            </a:pPr>
            <a:r>
              <a:rPr lang="nl-NL" dirty="0" smtClean="0"/>
              <a:t>		</a:t>
            </a:r>
          </a:p>
          <a:p>
            <a:pPr marL="358775" lvl="2">
              <a:buFontTx/>
              <a:buChar char="-"/>
            </a:pPr>
            <a:endParaRPr lang="nl-NL" dirty="0" smtClean="0"/>
          </a:p>
          <a:p>
            <a:pPr marL="358775" lvl="2">
              <a:buFontTx/>
              <a:buNone/>
            </a:pPr>
            <a:endParaRPr lang="nl-NL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1285875"/>
            <a:ext cx="8229600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 sz="4000" b="1" dirty="0" smtClean="0">
                <a:solidFill>
                  <a:srgbClr val="870043"/>
                </a:solidFill>
              </a:rPr>
              <a:t>Bereidheid te reizen voor sport</a:t>
            </a:r>
            <a:endParaRPr lang="nl-NL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5" y="1268760"/>
            <a:ext cx="8856795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13414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 sz="4000" b="1" dirty="0" smtClean="0">
                <a:solidFill>
                  <a:srgbClr val="870043"/>
                </a:solidFill>
              </a:rPr>
              <a:t>Content </a:t>
            </a:r>
            <a:r>
              <a:rPr lang="en-GB" sz="4000" b="1" dirty="0" smtClean="0">
                <a:solidFill>
                  <a:srgbClr val="870043"/>
                </a:solidFill>
              </a:rPr>
              <a:t>presentation</a:t>
            </a:r>
            <a:endParaRPr lang="en-GB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2132856"/>
            <a:ext cx="8229600" cy="3633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dirty="0" smtClean="0"/>
              <a:t>History of sport infrastructure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dirty="0" smtClean="0"/>
              <a:t>Sport participation, infrastructure and policy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dirty="0" smtClean="0"/>
              <a:t>Research outcomes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dirty="0" smtClean="0"/>
              <a:t>Financial crisis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dirty="0" smtClean="0"/>
              <a:t>Coalition agreements municipalities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dirty="0" smtClean="0"/>
              <a:t>Accessibility of sport facilities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dirty="0" smtClean="0"/>
              <a:t>Pricing of sport facilities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dirty="0" smtClean="0"/>
              <a:t>Challenges for sport infrastructure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i="1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ekst 6"/>
          <p:cNvSpPr>
            <a:spLocks noGrp="1"/>
          </p:cNvSpPr>
          <p:nvPr>
            <p:ph type="body" sz="half" idx="1"/>
          </p:nvPr>
        </p:nvSpPr>
        <p:spPr bwMode="auto">
          <a:xfrm>
            <a:off x="0" y="2071688"/>
            <a:ext cx="8858250" cy="4786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lvl="2">
              <a:buFontTx/>
              <a:buNone/>
            </a:pPr>
            <a:endParaRPr lang="en-GB" dirty="0" smtClean="0"/>
          </a:p>
          <a:p>
            <a:pPr marL="358775" lvl="2">
              <a:buFontTx/>
              <a:buNone/>
            </a:pPr>
            <a:endParaRPr lang="en-GB" dirty="0" smtClean="0"/>
          </a:p>
          <a:p>
            <a:pPr marL="358775" lvl="2">
              <a:buFontTx/>
              <a:buNone/>
            </a:pPr>
            <a:r>
              <a:rPr lang="en-GB" sz="3200" dirty="0" smtClean="0"/>
              <a:t>Population 13-75 year, large city in the Netherlands</a:t>
            </a:r>
          </a:p>
          <a:p>
            <a:pPr marL="358775" lvl="2">
              <a:buFontTx/>
              <a:buNone/>
            </a:pPr>
            <a:endParaRPr lang="en-GB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14346" y="1285875"/>
            <a:ext cx="9358346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Distance to sport facilities </a:t>
            </a:r>
            <a:br>
              <a:rPr lang="en-GB" sz="4000" b="1" dirty="0" smtClean="0">
                <a:solidFill>
                  <a:srgbClr val="870043"/>
                </a:solidFill>
              </a:rPr>
            </a:br>
            <a:r>
              <a:rPr lang="en-GB" sz="4000" b="1" dirty="0" smtClean="0">
                <a:solidFill>
                  <a:srgbClr val="870043"/>
                </a:solidFill>
              </a:rPr>
              <a:t>sport participants and non-participants</a:t>
            </a:r>
            <a:endParaRPr lang="en-GB" sz="4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62" y="3571876"/>
            <a:ext cx="91590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ekst 6"/>
          <p:cNvSpPr>
            <a:spLocks noGrp="1"/>
          </p:cNvSpPr>
          <p:nvPr>
            <p:ph type="body" sz="half" idx="1"/>
          </p:nvPr>
        </p:nvSpPr>
        <p:spPr bwMode="auto">
          <a:xfrm>
            <a:off x="285750" y="2285992"/>
            <a:ext cx="8858250" cy="45720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lvl="2">
              <a:buFontTx/>
              <a:buNone/>
            </a:pPr>
            <a:endParaRPr lang="en-GB" dirty="0" smtClean="0"/>
          </a:p>
          <a:p>
            <a:pPr marL="358775" lvl="2">
              <a:buFontTx/>
              <a:buNone/>
            </a:pPr>
            <a:endParaRPr lang="en-GB" dirty="0" smtClean="0"/>
          </a:p>
          <a:p>
            <a:pPr marL="358775" lvl="2">
              <a:buFontTx/>
              <a:buNone/>
            </a:pPr>
            <a:endParaRPr lang="en-GB" sz="3600" dirty="0" smtClean="0"/>
          </a:p>
          <a:p>
            <a:pPr marL="358775" lvl="2">
              <a:buFontTx/>
              <a:buNone/>
            </a:pPr>
            <a:r>
              <a:rPr lang="en-GB" sz="3600" dirty="0" smtClean="0"/>
              <a:t>	Percentage of non-participants</a:t>
            </a:r>
          </a:p>
          <a:p>
            <a:pPr marL="358775" lvl="2">
              <a:buFontTx/>
              <a:buChar char="-"/>
            </a:pPr>
            <a:endParaRPr lang="en-GB" dirty="0" smtClean="0"/>
          </a:p>
          <a:p>
            <a:pPr marL="358775" lvl="2">
              <a:buFontTx/>
              <a:buNone/>
            </a:pPr>
            <a:endParaRPr lang="en-GB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5720" y="1571612"/>
            <a:ext cx="8535892" cy="14521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GB" sz="4000" b="1" dirty="0" smtClean="0">
                <a:solidFill>
                  <a:srgbClr val="870043"/>
                </a:solidFill>
              </a:rPr>
              <a:t>Distance to facility as a barrier for sport participation?</a:t>
            </a:r>
            <a:endParaRPr lang="en-GB" sz="4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84"/>
            <a:ext cx="9144000" cy="133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34" y="121442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Conclusion accessibility:</a:t>
            </a:r>
            <a:br>
              <a:rPr lang="en-GB" sz="4000" b="1" dirty="0" smtClean="0">
                <a:solidFill>
                  <a:srgbClr val="870043"/>
                </a:solidFill>
              </a:rPr>
            </a:br>
            <a:endParaRPr lang="en-GB" sz="4000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285992"/>
            <a:ext cx="8229600" cy="39195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High satisfaction sport possibilities (95%)</a:t>
            </a:r>
            <a:r>
              <a:rPr lang="en-GB" dirty="0" smtClean="0"/>
              <a:t>!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Distance to sport facility marginal barrier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More likely to be a barrier for immigrants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Willingness to travel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Choice for sport facility not only based on distance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GB" sz="2800" dirty="0" smtClean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Possibility to cluster facilities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Incorporate sport with broader needs for physical activity friendly environments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Bring sport closer to less motivated target groups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GB" sz="2800" dirty="0" smtClean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GB" sz="2800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i="1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124744"/>
            <a:ext cx="88201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Pricing and maintenance of facilities</a:t>
            </a:r>
            <a:br>
              <a:rPr lang="en-GB" sz="4000" b="1" dirty="0" smtClean="0">
                <a:solidFill>
                  <a:srgbClr val="870043"/>
                </a:solidFill>
              </a:rPr>
            </a:br>
            <a:r>
              <a:rPr lang="en-GB" sz="4000" b="1" dirty="0" smtClean="0">
                <a:solidFill>
                  <a:srgbClr val="870043"/>
                </a:solidFill>
              </a:rPr>
              <a:t>Case study of 4 cities</a:t>
            </a:r>
            <a:endParaRPr lang="en-GB" sz="4000" dirty="0" smtClean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382540"/>
            <a:ext cx="8643937" cy="4214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What is the relation between policy and subsidy?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800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Number of facilities (per inhabitant)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Cost coverage percentage of facilities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Focus on subsidies for sport clubs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endParaRPr lang="en-GB" sz="2400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Historical based social pricing – with a lot of exceptions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Prices are a given – no policy instrument!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Ad-hoc financing (problem with decrease of inhabitants)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i="1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0034" y="1357298"/>
            <a:ext cx="8132440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800" b="1" dirty="0" smtClean="0">
                <a:solidFill>
                  <a:srgbClr val="870043"/>
                </a:solidFill>
              </a:rPr>
              <a:t>Occupation rate indoor facilities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5720" y="2564904"/>
            <a:ext cx="8858280" cy="40324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buFontTx/>
              <a:buChar char="•"/>
            </a:pPr>
            <a:r>
              <a:rPr lang="en-GB" dirty="0" smtClean="0"/>
              <a:t> 100 % =14 rented hours a day, 7 days a week, 40 weeks a year</a:t>
            </a:r>
          </a:p>
          <a:p>
            <a:pPr algn="l">
              <a:buFontTx/>
              <a:buChar char="•"/>
            </a:pPr>
            <a:r>
              <a:rPr lang="en-GB" dirty="0" smtClean="0"/>
              <a:t> Indoor facilities on average occupied 7 hours a day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TABLE: OCCUPATION RATE (%)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500702"/>
            <a:ext cx="897088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0034" y="1357298"/>
            <a:ext cx="8132440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800" b="1" dirty="0" smtClean="0">
                <a:solidFill>
                  <a:srgbClr val="870043"/>
                </a:solidFill>
              </a:rPr>
              <a:t>Sport facilities cost money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2564904"/>
            <a:ext cx="7775575" cy="40324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buFontTx/>
              <a:buChar char="•"/>
            </a:pPr>
            <a:r>
              <a:rPr lang="en-GB" sz="2600" dirty="0" smtClean="0"/>
              <a:t> Municipalities pay half of  the costs of sport facilities (on average up to 30 euro per inhabitant)</a:t>
            </a:r>
          </a:p>
          <a:p>
            <a:pPr algn="l">
              <a:buFontTx/>
              <a:buChar char="•"/>
            </a:pPr>
            <a:r>
              <a:rPr lang="en-GB" sz="2600" dirty="0" smtClean="0"/>
              <a:t> Indoor higher percentage of the true costs</a:t>
            </a:r>
          </a:p>
          <a:p>
            <a:pPr algn="l">
              <a:buFontTx/>
              <a:buChar char="•"/>
            </a:pPr>
            <a:r>
              <a:rPr lang="en-GB" sz="2600" dirty="0" smtClean="0"/>
              <a:t>Differences partly based on management and maintenance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2624"/>
            <a:ext cx="9144000" cy="18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0034" y="1357298"/>
            <a:ext cx="8132440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800" b="1" dirty="0" smtClean="0">
                <a:solidFill>
                  <a:srgbClr val="870043"/>
                </a:solidFill>
              </a:rPr>
              <a:t>Indoor sports participants </a:t>
            </a:r>
            <a:br>
              <a:rPr lang="en-GB" sz="3800" b="1" dirty="0" smtClean="0">
                <a:solidFill>
                  <a:srgbClr val="870043"/>
                </a:solidFill>
              </a:rPr>
            </a:br>
            <a:r>
              <a:rPr lang="en-GB" sz="3800" b="1" dirty="0" smtClean="0">
                <a:solidFill>
                  <a:srgbClr val="870043"/>
                </a:solidFill>
              </a:rPr>
              <a:t>treated unfair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2564904"/>
            <a:ext cx="7775575" cy="40324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buFontTx/>
              <a:buChar char="•"/>
            </a:pPr>
            <a:r>
              <a:rPr lang="en-GB" sz="2600" dirty="0" smtClean="0"/>
              <a:t> Volleyball player pays 5 times as much as  football or field hockey player!</a:t>
            </a:r>
          </a:p>
          <a:p>
            <a:pPr algn="l">
              <a:buFontTx/>
              <a:buChar char="•"/>
            </a:pPr>
            <a:r>
              <a:rPr lang="en-GB" sz="2600" dirty="0" smtClean="0"/>
              <a:t> Is that policy or just a coincidence?</a:t>
            </a:r>
          </a:p>
          <a:p>
            <a:pPr algn="l">
              <a:buFontTx/>
              <a:buChar char="•"/>
            </a:pPr>
            <a:endParaRPr lang="en-GB" sz="2600" dirty="0" smtClean="0"/>
          </a:p>
          <a:p>
            <a:pPr algn="l">
              <a:buFontTx/>
              <a:buChar char="•"/>
            </a:pPr>
            <a:endParaRPr lang="en-GB" sz="2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38443"/>
            <a:ext cx="9144000" cy="171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34" y="121442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Conclusion price system:</a:t>
            </a:r>
            <a:br>
              <a:rPr lang="en-GB" sz="4000" b="1" dirty="0" smtClean="0">
                <a:solidFill>
                  <a:srgbClr val="870043"/>
                </a:solidFill>
              </a:rPr>
            </a:br>
            <a:endParaRPr lang="en-GB" sz="4000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285992"/>
            <a:ext cx="8229600" cy="39195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No policy behind price differences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Possibilities to rethink pricing system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How to better run sport facilities?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Need to increase occupation rate indoor 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Higher prices for outdoor facilities</a:t>
            </a:r>
            <a:endParaRPr lang="en-GB" dirty="0" smtClean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Outsource maintenance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GB" sz="2800" dirty="0" smtClean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GB" sz="2800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i="1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13414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rgbClr val="870043"/>
                </a:solidFill>
              </a:rPr>
              <a:t>Better use</a:t>
            </a:r>
            <a:endParaRPr lang="en-US" sz="4000" dirty="0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060575"/>
            <a:ext cx="8820150" cy="4608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buFontTx/>
              <a:buChar char="•"/>
            </a:pPr>
            <a:r>
              <a:rPr lang="en-US" dirty="0" smtClean="0"/>
              <a:t>Target groups</a:t>
            </a:r>
          </a:p>
          <a:p>
            <a:pPr marL="800100" lvl="1" indent="-342900" algn="l">
              <a:buFontTx/>
              <a:buChar char="•"/>
            </a:pPr>
            <a:r>
              <a:rPr lang="en-US" dirty="0" smtClean="0"/>
              <a:t>Company sports</a:t>
            </a:r>
          </a:p>
          <a:p>
            <a:pPr marL="800100" lvl="1" indent="-342900" algn="l">
              <a:buFontTx/>
              <a:buChar char="•"/>
            </a:pPr>
            <a:r>
              <a:rPr lang="en-US" dirty="0" smtClean="0"/>
              <a:t>Not only youth – increasing attention for elderly</a:t>
            </a:r>
          </a:p>
          <a:p>
            <a:pPr marL="800100" lvl="1" indent="-342900" algn="l"/>
            <a:endParaRPr lang="en-US" dirty="0" smtClean="0"/>
          </a:p>
          <a:p>
            <a:pPr marL="342900" indent="-342900" algn="l"/>
            <a:endParaRPr lang="en-US" dirty="0" smtClean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703662"/>
            <a:ext cx="68754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332656"/>
            <a:ext cx="468052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GB" sz="4000" b="1" dirty="0" smtClean="0">
                <a:solidFill>
                  <a:srgbClr val="870043"/>
                </a:solidFill>
              </a:rPr>
              <a:t>Higher prices?</a:t>
            </a:r>
            <a:endParaRPr lang="en-GB" sz="4000" dirty="0" smtClean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12776"/>
            <a:ext cx="8643937" cy="13344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err="1" smtClean="0"/>
              <a:t>Kesenne</a:t>
            </a:r>
            <a:r>
              <a:rPr lang="en-GB" sz="2800" dirty="0" smtClean="0"/>
              <a:t> (2011) – Price no factor, time constraint is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i="1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964449"/>
            <a:ext cx="7603951" cy="489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552" y="1052736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rgbClr val="870043"/>
                </a:solidFill>
              </a:rPr>
              <a:t>History of sport and urban planning</a:t>
            </a:r>
            <a:endParaRPr lang="en-US" sz="4000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2000240"/>
            <a:ext cx="8820472" cy="2951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buFontTx/>
              <a:buChar char="•"/>
            </a:pPr>
            <a:r>
              <a:rPr lang="en-US" sz="2800" dirty="0" smtClean="0"/>
              <a:t>Start: democratization of sport</a:t>
            </a:r>
          </a:p>
          <a:p>
            <a:pPr marL="342900" indent="-342900" algn="l">
              <a:buFontTx/>
              <a:buChar char="•"/>
            </a:pPr>
            <a:r>
              <a:rPr lang="en-US" sz="2800" dirty="0" smtClean="0"/>
              <a:t>Sport facilities for lower class sports – hygiene and health</a:t>
            </a:r>
          </a:p>
          <a:p>
            <a:pPr marL="342900" indent="-342900" algn="l">
              <a:buFontTx/>
              <a:buChar char="•"/>
            </a:pPr>
            <a:r>
              <a:rPr lang="en-US" sz="2800" dirty="0" smtClean="0"/>
              <a:t>Sport facilities in periphery</a:t>
            </a:r>
          </a:p>
          <a:p>
            <a:pPr marL="342900" indent="-342900" algn="l">
              <a:buFontTx/>
              <a:buChar char="•"/>
            </a:pPr>
            <a:r>
              <a:rPr lang="en-US" sz="2800" dirty="0" smtClean="0"/>
              <a:t>Sport as an instrument to reach other goals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36888"/>
            <a:ext cx="4929222" cy="1821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0034" y="1357298"/>
            <a:ext cx="8132440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800" b="1" dirty="0" smtClean="0">
                <a:solidFill>
                  <a:srgbClr val="870043"/>
                </a:solidFill>
              </a:rPr>
              <a:t>To summarize:</a:t>
            </a:r>
            <a:br>
              <a:rPr lang="en-GB" sz="3800" b="1" dirty="0" smtClean="0">
                <a:solidFill>
                  <a:srgbClr val="870043"/>
                </a:solidFill>
              </a:rPr>
            </a:br>
            <a:r>
              <a:rPr lang="en-GB" sz="3800" b="1" dirty="0" smtClean="0">
                <a:solidFill>
                  <a:srgbClr val="870043"/>
                </a:solidFill>
              </a:rPr>
              <a:t>challenges for the future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2564904"/>
            <a:ext cx="8391306" cy="40324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l">
              <a:buFontTx/>
              <a:buChar char="•"/>
            </a:pPr>
            <a:r>
              <a:rPr lang="en-GB" sz="2600" dirty="0" smtClean="0"/>
              <a:t> </a:t>
            </a:r>
            <a:r>
              <a:rPr lang="en-GB" sz="2800" dirty="0" smtClean="0"/>
              <a:t>Need for more facilities (in the city) –  no money</a:t>
            </a:r>
          </a:p>
          <a:p>
            <a:pPr lvl="1" algn="l">
              <a:buFontTx/>
              <a:buChar char="•"/>
            </a:pPr>
            <a:r>
              <a:rPr lang="en-GB" sz="2600" dirty="0" smtClean="0"/>
              <a:t>Increase opportunities in public space</a:t>
            </a:r>
          </a:p>
          <a:p>
            <a:pPr lvl="1" algn="l">
              <a:buFontTx/>
              <a:buChar char="•"/>
            </a:pPr>
            <a:r>
              <a:rPr lang="en-GB" sz="2600" dirty="0" smtClean="0"/>
              <a:t>Clustering of facilities (close to schools)</a:t>
            </a:r>
          </a:p>
          <a:p>
            <a:pPr lvl="1" algn="l">
              <a:buFontTx/>
              <a:buChar char="•"/>
            </a:pPr>
            <a:r>
              <a:rPr lang="en-GB" sz="2600" dirty="0" smtClean="0"/>
              <a:t>Public-private partnerships</a:t>
            </a:r>
          </a:p>
          <a:p>
            <a:pPr algn="l">
              <a:buFontTx/>
              <a:buChar char="•"/>
            </a:pPr>
            <a:r>
              <a:rPr lang="en-GB" sz="3000" dirty="0" smtClean="0"/>
              <a:t>Increase revenue of sport facilities</a:t>
            </a:r>
          </a:p>
          <a:p>
            <a:pPr lvl="1" algn="l">
              <a:buFontTx/>
              <a:buChar char="•"/>
            </a:pPr>
            <a:r>
              <a:rPr lang="en-GB" sz="2600" dirty="0" smtClean="0"/>
              <a:t>Focus on new target groups</a:t>
            </a:r>
          </a:p>
          <a:p>
            <a:pPr lvl="1" algn="l">
              <a:buFontTx/>
              <a:buChar char="•"/>
            </a:pPr>
            <a:r>
              <a:rPr lang="en-GB" sz="2600" dirty="0" smtClean="0"/>
              <a:t>Co-operate with education, culture and welfare</a:t>
            </a:r>
          </a:p>
          <a:p>
            <a:pPr lvl="1" algn="l">
              <a:buFontTx/>
              <a:buChar char="•"/>
            </a:pPr>
            <a:r>
              <a:rPr lang="en-GB" sz="2600" dirty="0" smtClean="0"/>
              <a:t>Increase prices for outdoor sports (visualize investment to the public) and lower cost (outsourcing)</a:t>
            </a:r>
          </a:p>
          <a:p>
            <a:pPr lvl="1" algn="l">
              <a:buFontTx/>
              <a:buChar char="•"/>
            </a:pPr>
            <a:endParaRPr lang="en-GB" sz="26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0034" y="1357298"/>
            <a:ext cx="8132440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800" b="1" dirty="0" smtClean="0">
                <a:solidFill>
                  <a:srgbClr val="870043"/>
                </a:solidFill>
              </a:rPr>
              <a:t>Let policy guide you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2564904"/>
            <a:ext cx="8748464" cy="40324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l">
              <a:buFontTx/>
              <a:buChar char="•"/>
            </a:pPr>
            <a:r>
              <a:rPr lang="en-GB" sz="3000" dirty="0" smtClean="0"/>
              <a:t> What are the policy objectives?</a:t>
            </a:r>
          </a:p>
          <a:p>
            <a:pPr algn="l">
              <a:buFontTx/>
              <a:buChar char="•"/>
            </a:pPr>
            <a:r>
              <a:rPr lang="en-GB" sz="3000" dirty="0" smtClean="0"/>
              <a:t> How do sport facilities support to policy objectives?</a:t>
            </a:r>
          </a:p>
          <a:p>
            <a:pPr algn="l">
              <a:buFontTx/>
              <a:buChar char="•"/>
            </a:pPr>
            <a:r>
              <a:rPr lang="en-GB" sz="3000" dirty="0" smtClean="0"/>
              <a:t> Can the ‘market’ contribute to the objectives?</a:t>
            </a:r>
          </a:p>
          <a:p>
            <a:pPr algn="l">
              <a:buFontTx/>
              <a:buChar char="•"/>
            </a:pPr>
            <a:r>
              <a:rPr lang="en-GB" sz="3000" dirty="0" smtClean="0"/>
              <a:t>Can you co-operate with other sectors and use their activities to reach your goals (green spaces – physical education)?</a:t>
            </a:r>
          </a:p>
          <a:p>
            <a:pPr algn="l">
              <a:buFontTx/>
              <a:buChar char="•"/>
            </a:pPr>
            <a:endParaRPr lang="en-GB" sz="2600" dirty="0" smtClean="0"/>
          </a:p>
          <a:p>
            <a:pPr algn="l"/>
            <a:r>
              <a:rPr lang="en-GB" sz="2800" b="1" dirty="0" smtClean="0"/>
              <a:t>With ‘awareness’ towards effective interventions/facilities!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ctrTitle"/>
          </p:nvPr>
        </p:nvSpPr>
        <p:spPr bwMode="auto">
          <a:xfrm>
            <a:off x="642910" y="4429132"/>
            <a:ext cx="7772400" cy="865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b="1" dirty="0" err="1" smtClean="0">
                <a:solidFill>
                  <a:srgbClr val="870043"/>
                </a:solidFill>
              </a:rPr>
              <a:t>Questions</a:t>
            </a:r>
            <a:r>
              <a:rPr lang="nl-NL" b="1" dirty="0" smtClean="0">
                <a:solidFill>
                  <a:srgbClr val="870043"/>
                </a:solidFill>
              </a:rPr>
              <a:t>?</a:t>
            </a:r>
          </a:p>
        </p:txBody>
      </p:sp>
      <p:sp>
        <p:nvSpPr>
          <p:cNvPr id="14339" name="Rectangle 1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71500" y="2357438"/>
            <a:ext cx="6400800" cy="2570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endParaRPr lang="nl-NL" sz="2400" smtClean="0"/>
          </a:p>
          <a:p>
            <a:pPr algn="l">
              <a:lnSpc>
                <a:spcPct val="90000"/>
              </a:lnSpc>
            </a:pPr>
            <a:endParaRPr lang="nl-NL" sz="2400" smtClean="0"/>
          </a:p>
          <a:p>
            <a:pPr algn="l">
              <a:lnSpc>
                <a:spcPct val="90000"/>
              </a:lnSpc>
            </a:pPr>
            <a:endParaRPr lang="nl-NL" sz="2400" b="1" smtClean="0"/>
          </a:p>
          <a:p>
            <a:pPr algn="l">
              <a:lnSpc>
                <a:spcPct val="90000"/>
              </a:lnSpc>
            </a:pPr>
            <a:endParaRPr lang="nl-NL" sz="2400" b="1" smtClean="0"/>
          </a:p>
          <a:p>
            <a:pPr algn="l">
              <a:lnSpc>
                <a:spcPct val="90000"/>
              </a:lnSpc>
            </a:pPr>
            <a:endParaRPr lang="nl-NL" sz="2400" smtClean="0"/>
          </a:p>
        </p:txBody>
      </p:sp>
      <p:sp>
        <p:nvSpPr>
          <p:cNvPr id="14340" name="Rechthoek 6"/>
          <p:cNvSpPr>
            <a:spLocks noChangeArrowheads="1"/>
          </p:cNvSpPr>
          <p:nvPr/>
        </p:nvSpPr>
        <p:spPr bwMode="auto">
          <a:xfrm>
            <a:off x="357188" y="6472238"/>
            <a:ext cx="83581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NL" sz="1800" b="1" dirty="0">
                <a:solidFill>
                  <a:srgbClr val="870043"/>
                </a:solidFill>
              </a:rPr>
              <a:t>Remco Hoekman (W.J.H. </a:t>
            </a:r>
            <a:r>
              <a:rPr lang="nl-NL" sz="1800" b="1" dirty="0" err="1">
                <a:solidFill>
                  <a:srgbClr val="870043"/>
                </a:solidFill>
              </a:rPr>
              <a:t>Mulier</a:t>
            </a:r>
            <a:r>
              <a:rPr lang="nl-NL" sz="1800" b="1" dirty="0">
                <a:solidFill>
                  <a:srgbClr val="870043"/>
                </a:solidFill>
              </a:rPr>
              <a:t> </a:t>
            </a:r>
            <a:r>
              <a:rPr lang="nl-NL" sz="1800" b="1" dirty="0" err="1" smtClean="0">
                <a:solidFill>
                  <a:srgbClr val="870043"/>
                </a:solidFill>
              </a:rPr>
              <a:t>Institute</a:t>
            </a:r>
            <a:r>
              <a:rPr lang="nl-NL" sz="1800" b="1" dirty="0" smtClean="0">
                <a:solidFill>
                  <a:srgbClr val="870043"/>
                </a:solidFill>
              </a:rPr>
              <a:t>) </a:t>
            </a:r>
            <a:r>
              <a:rPr lang="nl-NL" sz="1800" b="1" dirty="0">
                <a:solidFill>
                  <a:srgbClr val="870043"/>
                </a:solidFill>
              </a:rPr>
              <a:t>– </a:t>
            </a:r>
            <a:r>
              <a:rPr lang="nl-NL" sz="1800" b="1" dirty="0" err="1">
                <a:solidFill>
                  <a:srgbClr val="870043"/>
                </a:solidFill>
              </a:rPr>
              <a:t>r.hoekman</a:t>
            </a:r>
            <a:r>
              <a:rPr lang="nl-NL" sz="1800" b="1" dirty="0">
                <a:solidFill>
                  <a:srgbClr val="870043"/>
                </a:solidFill>
              </a:rPr>
              <a:t>@</a:t>
            </a:r>
            <a:r>
              <a:rPr lang="nl-NL" sz="1800" b="1" dirty="0" err="1">
                <a:solidFill>
                  <a:srgbClr val="870043"/>
                </a:solidFill>
              </a:rPr>
              <a:t>mulierinstituut.nl</a:t>
            </a:r>
            <a:endParaRPr lang="nl-NL" sz="1800" b="1" dirty="0">
              <a:solidFill>
                <a:srgbClr val="870043"/>
              </a:solidFill>
            </a:endParaRPr>
          </a:p>
        </p:txBody>
      </p:sp>
      <p:pic>
        <p:nvPicPr>
          <p:cNvPr id="6" name="Picture 2" descr="http://t1.gstatic.com/images?q=tbn:ANd9GcTaKwbSPGVz23Jc26lDJ2IvM9GDCJJut8cw9rlvLopSznB8Kh4&amp;t=1&amp;usg=__WTbBVmWhJ4SAHGNQh6OCmPA-k7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74"/>
            <a:ext cx="3654518" cy="24765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124744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rgbClr val="870043"/>
                </a:solidFill>
              </a:rPr>
              <a:t>Ground pattern</a:t>
            </a:r>
            <a:endParaRPr lang="en-US" sz="4000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2060848"/>
            <a:ext cx="8748712" cy="2663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Separation of sport and physical education</a:t>
            </a:r>
          </a:p>
          <a:p>
            <a:r>
              <a:rPr lang="en-US" dirty="0" smtClean="0"/>
              <a:t>Functional separation – not sport inclusive</a:t>
            </a:r>
          </a:p>
          <a:p>
            <a:r>
              <a:rPr lang="en-US" dirty="0" smtClean="0"/>
              <a:t>Ad hoc financing of sport facilities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sz="2400" i="1" dirty="0" smtClean="0"/>
          </a:p>
          <a:p>
            <a:pPr>
              <a:buFontTx/>
              <a:buNone/>
            </a:pPr>
            <a:endParaRPr lang="en-US" sz="2400" i="1" dirty="0" smtClean="0"/>
          </a:p>
        </p:txBody>
      </p:sp>
      <p:pic>
        <p:nvPicPr>
          <p:cNvPr id="5124" name="Picture 7" descr="foto%20gymzaal%20langevelderw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68763"/>
            <a:ext cx="3719513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ANd9GcRI7uq5li6d8COw9anyNQeLvW2z26ewRBwRn0heFD_nIHIAC-U&amp;t=1&amp;usg=__eM7wut00pyLUOsEHkoobEyj2MrQ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905375"/>
            <a:ext cx="2333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skeel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788321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5" descr="sport_verbod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52736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3528" y="1124744"/>
            <a:ext cx="84455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dirty="0" smtClean="0">
                <a:ln>
                  <a:noFill/>
                </a:ln>
                <a:solidFill>
                  <a:srgbClr val="87004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sports</a:t>
            </a:r>
            <a:r>
              <a:rPr kumimoji="0" lang="en-GB" sz="4000" b="1" i="0" u="none" strike="noStrike" kern="0" cap="none" spc="0" normalizeH="0" dirty="0" smtClean="0">
                <a:ln>
                  <a:noFill/>
                </a:ln>
                <a:solidFill>
                  <a:srgbClr val="87004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infrastructure</a:t>
            </a:r>
            <a:endParaRPr kumimoji="0" lang="en-GB" sz="40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844824"/>
            <a:ext cx="8748464" cy="3633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/>
              <a:t>Highest score on satisfaction sport possibilities</a:t>
            </a:r>
          </a:p>
          <a:p>
            <a:pPr marL="342900" indent="-342900" algn="l">
              <a:lnSpc>
                <a:spcPct val="90000"/>
              </a:lnSpc>
              <a:buNone/>
            </a:pPr>
            <a:r>
              <a:rPr lang="en-GB" sz="2800" dirty="0" smtClean="0"/>
              <a:t>(</a:t>
            </a:r>
            <a:r>
              <a:rPr lang="en-GB" sz="2800" dirty="0" err="1" smtClean="0"/>
              <a:t>Eurobarometer</a:t>
            </a:r>
            <a:r>
              <a:rPr lang="en-GB" sz="2800" dirty="0" smtClean="0"/>
              <a:t> 2009)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i="1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751894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13414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rgbClr val="870043"/>
                </a:solidFill>
              </a:rPr>
              <a:t>Sport en physical activity in the Netherlands</a:t>
            </a:r>
            <a:endParaRPr lang="en-US" sz="4000" dirty="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0063" y="2708920"/>
            <a:ext cx="8643937" cy="3097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High sports participation (NL:64% - EU:46%)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Increase of unorganized and event sports (sports that are less related to municipal facilities)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High level of physical activity (NL:84% - EU:65%)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7172" name="Picture 5" descr="bewe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763" y="4724400"/>
            <a:ext cx="362743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ANd9GcS9og0yqmZRPfQNItHRBL6gNS8ie5Sk3Niy981IJtOIYBgHrjM&amp;t=1&amp;h=158&amp;w=235&amp;usg=__TgHvZY2EiCfC3Q91uVK_8PlAiHw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413" y="5073650"/>
            <a:ext cx="26654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sp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5700" y="5075238"/>
            <a:ext cx="248602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 descr="http://t0.gstatic.com/images?q=tbn:ANd9GcSv6CHMtULJFyxi8_2-xFDwQIWW9ZUdpdakQ8DbZ4hXgCHQZis&amp;t=1&amp;usg=__5WDZaUE_mKURoRTxhh8pL5In7u8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5095875"/>
            <a:ext cx="23749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1341438"/>
            <a:ext cx="86042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Sport in national coalition agreement</a:t>
            </a:r>
            <a:endParaRPr lang="en-GB" sz="4000" dirty="0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2420888"/>
            <a:ext cx="6016182" cy="31683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</a:pPr>
            <a:r>
              <a:rPr lang="en-GB" sz="2400" dirty="0" smtClean="0"/>
              <a:t>“Sport in all neighbourhoods is good for health as well as for safety.”</a:t>
            </a:r>
          </a:p>
          <a:p>
            <a:pPr marL="342900" indent="-342900" algn="l">
              <a:lnSpc>
                <a:spcPct val="90000"/>
              </a:lnSpc>
            </a:pPr>
            <a:endParaRPr lang="en-GB" sz="2400" dirty="0" smtClean="0"/>
          </a:p>
          <a:p>
            <a:pPr marL="342900" indent="-342900" algn="l">
              <a:lnSpc>
                <a:spcPct val="90000"/>
              </a:lnSpc>
            </a:pPr>
            <a:r>
              <a:rPr lang="en-GB" sz="2400" dirty="0" smtClean="0"/>
              <a:t>“The government will with the VNG [representing all municipalities] promote how sport and sport facilities can be an integral part of housing district plans in order to improve the </a:t>
            </a:r>
            <a:r>
              <a:rPr lang="en-GB" sz="2400" dirty="0" err="1" smtClean="0"/>
              <a:t>livability</a:t>
            </a:r>
            <a:r>
              <a:rPr lang="en-GB" sz="2400" dirty="0" smtClean="0"/>
              <a:t>”</a:t>
            </a: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i="1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744" y="2492896"/>
            <a:ext cx="3063256" cy="23032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13414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rgbClr val="870043"/>
                </a:solidFill>
              </a:rPr>
              <a:t>National sport policy</a:t>
            </a:r>
            <a:endParaRPr lang="en-US" sz="4000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2132855"/>
            <a:ext cx="8892480" cy="4608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buFontTx/>
              <a:buChar char="•"/>
            </a:pPr>
            <a:r>
              <a:rPr lang="en-US" dirty="0" smtClean="0"/>
              <a:t>Instrumental value of sport</a:t>
            </a:r>
          </a:p>
          <a:p>
            <a:pPr marL="800100" lvl="1" indent="-342900" algn="l"/>
            <a:r>
              <a:rPr lang="en-US" dirty="0" smtClean="0"/>
              <a:t>Medicine – social cohesion – livability </a:t>
            </a:r>
          </a:p>
          <a:p>
            <a:pPr marL="800100" lvl="1" indent="-342900" algn="l"/>
            <a:r>
              <a:rPr lang="nl-NL" dirty="0" smtClean="0"/>
              <a:t>marketing instrument – money generator</a:t>
            </a:r>
            <a:endParaRPr lang="en-US" dirty="0" smtClean="0"/>
          </a:p>
          <a:p>
            <a:pPr marL="342900" indent="-342900" algn="l">
              <a:buFontTx/>
              <a:buChar char="•"/>
            </a:pPr>
            <a:r>
              <a:rPr lang="en-US" dirty="0" smtClean="0"/>
              <a:t>Olympic ambitions (Olympic Plan 2028)</a:t>
            </a:r>
          </a:p>
          <a:p>
            <a:pPr marL="800100" lvl="1" indent="-342900" algn="l">
              <a:buFont typeface="Times New Roman" pitchFamily="18" charset="0"/>
              <a:buChar char="-"/>
            </a:pPr>
            <a:r>
              <a:rPr lang="en-US" dirty="0" smtClean="0"/>
              <a:t>Sport on national urban planning agenda</a:t>
            </a:r>
          </a:p>
          <a:p>
            <a:pPr marL="800100" lvl="1" indent="-342900" algn="l">
              <a:buFont typeface="Times New Roman" pitchFamily="18" charset="0"/>
              <a:buChar char="-"/>
            </a:pPr>
            <a:r>
              <a:rPr lang="en-US" dirty="0" smtClean="0"/>
              <a:t>More and better facilities</a:t>
            </a:r>
          </a:p>
          <a:p>
            <a:pPr marL="800100" lvl="1" indent="-342900" algn="l">
              <a:buFont typeface="Times New Roman" pitchFamily="18" charset="0"/>
              <a:buChar char="-"/>
            </a:pPr>
            <a:r>
              <a:rPr lang="en-US" dirty="0" smtClean="0"/>
              <a:t>Increase sports participation and physical </a:t>
            </a:r>
            <a:br>
              <a:rPr lang="en-US" dirty="0" smtClean="0"/>
            </a:br>
            <a:r>
              <a:rPr lang="en-US" dirty="0" smtClean="0"/>
              <a:t>activity</a:t>
            </a:r>
          </a:p>
          <a:p>
            <a:pPr marL="342900" indent="-342900" algn="l"/>
            <a:endParaRPr lang="en-US" dirty="0" smtClean="0"/>
          </a:p>
          <a:p>
            <a:pPr marL="342900" indent="-342900" algn="l"/>
            <a:endParaRPr lang="en-US" dirty="0" smtClean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498" y="4797152"/>
            <a:ext cx="1755502" cy="20608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870043"/>
                </a:solidFill>
              </a:rPr>
              <a:t>Results:</a:t>
            </a:r>
            <a:br>
              <a:rPr lang="en-GB" sz="4000" b="1" dirty="0" smtClean="0">
                <a:solidFill>
                  <a:srgbClr val="870043"/>
                </a:solidFill>
              </a:rPr>
            </a:br>
            <a:r>
              <a:rPr lang="en-GB" sz="4000" b="1" dirty="0" smtClean="0">
                <a:solidFill>
                  <a:srgbClr val="870043"/>
                </a:solidFill>
              </a:rPr>
              <a:t>Financial crisis and municipalities</a:t>
            </a:r>
            <a:endParaRPr lang="en-GB" sz="4000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571750"/>
            <a:ext cx="8229600" cy="3633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28% cuts on sport (50% probably)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Less cuts on sport than other sectors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800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Strategy for cuts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68% higher prices for facilities and less subsidies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i="1" dirty="0" smtClean="0"/>
              <a:t>39% new management structures for facilities</a:t>
            </a:r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r>
              <a:rPr lang="en-GB" sz="2400" i="1" dirty="0" smtClean="0"/>
              <a:t>38% to stimulate market forces</a:t>
            </a:r>
            <a:endParaRPr lang="en-GB" i="1" dirty="0" smtClean="0"/>
          </a:p>
          <a:p>
            <a:pPr marL="800100" lvl="1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dirty="0" smtClean="0"/>
              <a:t>Most cuts related to sport facilities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</a:pPr>
            <a:endParaRPr lang="en-GB" dirty="0" smtClean="0"/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endParaRPr lang="en-GB" sz="2400" i="1" dirty="0" smtClean="0"/>
          </a:p>
          <a:p>
            <a:pPr marL="342900" indent="-342900" algn="l">
              <a:lnSpc>
                <a:spcPct val="90000"/>
              </a:lnSpc>
            </a:pPr>
            <a:endParaRPr lang="en-GB" sz="2400" i="1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950" y="2928934"/>
            <a:ext cx="2432050" cy="12144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ier basis2">
  <a:themeElements>
    <a:clrScheme name="Mulier basis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ulier basis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ulier basis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ier basis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ier basis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ier basis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ier basis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ier basis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ier basis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Office\Sjablonen\Presentatie-ontwerpen\Mulier basis2.pot</Template>
  <TotalTime>11231</TotalTime>
  <Words>1037</Words>
  <Application>Microsoft Office PowerPoint</Application>
  <PresentationFormat>Diavoorstelling (4:3)</PresentationFormat>
  <Paragraphs>258</Paragraphs>
  <Slides>32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Mulier basis2</vt:lpstr>
      <vt:lpstr>Challenges for sport facilities  in the Netherlands</vt:lpstr>
      <vt:lpstr>Content presentation</vt:lpstr>
      <vt:lpstr>History of sport and urban planning</vt:lpstr>
      <vt:lpstr>Ground pattern</vt:lpstr>
      <vt:lpstr>Dia 5</vt:lpstr>
      <vt:lpstr>Sport en physical activity in the Netherlands</vt:lpstr>
      <vt:lpstr>Sport in national coalition agreement</vt:lpstr>
      <vt:lpstr>National sport policy</vt:lpstr>
      <vt:lpstr>Results: Financial crisis and municipalities</vt:lpstr>
      <vt:lpstr>Cuts so far:</vt:lpstr>
      <vt:lpstr>Results: Financial crisis and municipalities</vt:lpstr>
      <vt:lpstr>Results: Sport in coalition agreements</vt:lpstr>
      <vt:lpstr>Results: Sport in coalition agreements</vt:lpstr>
      <vt:lpstr>Facilitating sport</vt:lpstr>
      <vt:lpstr>Development facility use</vt:lpstr>
      <vt:lpstr>Facility use</vt:lpstr>
      <vt:lpstr>Dia 17</vt:lpstr>
      <vt:lpstr>Theoretic model willingness to travel for sports</vt:lpstr>
      <vt:lpstr>Bereidheid te reizen voor sport</vt:lpstr>
      <vt:lpstr>Distance to sport facilities  sport participants and non-participants</vt:lpstr>
      <vt:lpstr>Distance to facility as a barrier for sport participation?</vt:lpstr>
      <vt:lpstr>Conclusion accessibility: </vt:lpstr>
      <vt:lpstr>Pricing and maintenance of facilities Case study of 4 cities</vt:lpstr>
      <vt:lpstr>Occupation rate indoor facilities</vt:lpstr>
      <vt:lpstr>Sport facilities cost money</vt:lpstr>
      <vt:lpstr>Indoor sports participants  treated unfair</vt:lpstr>
      <vt:lpstr>Conclusion price system: </vt:lpstr>
      <vt:lpstr>Better use</vt:lpstr>
      <vt:lpstr>Higher prices?</vt:lpstr>
      <vt:lpstr>To summarize: challenges for the future</vt:lpstr>
      <vt:lpstr>Let policy guide you</vt:lpstr>
      <vt:lpstr>Questions?</vt:lpstr>
    </vt:vector>
  </TitlesOfParts>
  <Company>NOC*NSF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Mulier Instituut/Jo Lucassen</dc:creator>
  <cp:lastModifiedBy>rhoekman</cp:lastModifiedBy>
  <cp:revision>677</cp:revision>
  <cp:lastPrinted>2002-10-28T16:53:05Z</cp:lastPrinted>
  <dcterms:created xsi:type="dcterms:W3CDTF">2002-10-21T10:53:08Z</dcterms:created>
  <dcterms:modified xsi:type="dcterms:W3CDTF">2011-06-28T08:53:37Z</dcterms:modified>
</cp:coreProperties>
</file>